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60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hyperlink" Target="mailto:Dhparmar2119@gmail.com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0209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CALL CENTRE REPORT – 2023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039" y="543997"/>
            <a:ext cx="3377565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F1E1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Thank You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9" y="1222891"/>
            <a:ext cx="3208734" cy="19831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60150" y="1240792"/>
            <a:ext cx="1688783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Presented by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060149" y="1713342"/>
            <a:ext cx="9879211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Dharmesh Parmar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39" y="3462695"/>
            <a:ext cx="3208734" cy="19831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68604" y="3517929"/>
            <a:ext cx="1763673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Contact Information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4060150" y="3984763"/>
            <a:ext cx="9879211" cy="515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Email: </a:t>
            </a:r>
            <a:r>
              <a:rPr lang="en-US" sz="1200" u="sng" dirty="0">
                <a:solidFill>
                  <a:srgbClr val="DA1B2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Dhparmar2119@gmail.com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39" y="5702498"/>
            <a:ext cx="3208734" cy="19831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60149" y="5905656"/>
            <a:ext cx="1688783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 Thank You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4060150" y="6566849"/>
            <a:ext cx="9879211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For your attention and consideration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24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14995"/>
            <a:ext cx="629257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This project is a comprehensive performance analysis of customer service call data for the year 2023. It integrates two datasets: Calls Table and Customers Table, using Power Query to clean, transform, and model the data for actionable insights. The final deliverable is an interactive Excel Dashboard.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863810"/>
            <a:ext cx="6292572" cy="3539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0528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4291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2372856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417326"/>
            <a:ext cx="38887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Monitor call center efficiency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259693"/>
            <a:ext cx="38887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Through KPIs like call volume, duration, satisfaction ratings, and purchase behavior.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621774" y="234291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462" y="2372856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325791" y="2417326"/>
            <a:ext cx="38887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Understand customer demographics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325791" y="3259693"/>
            <a:ext cx="38887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And how they relate to service quality.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473309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4763036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4807506"/>
            <a:ext cx="43613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Enable management tracking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293638"/>
            <a:ext cx="87521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 track representative performance, identify high-performing cities, and address service gaps.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58309" y="6230779"/>
            <a:ext cx="94561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This dashboard will empower stakeholders to make data-driven decisions aimed at improving customer satisfaction and operational productivity.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597337"/>
            <a:ext cx="7385566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F1E1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Tasks &amp; Instructions Followed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65478" y="1479233"/>
            <a:ext cx="22860" cy="6153031"/>
          </a:xfrm>
          <a:prstGeom prst="roundRect">
            <a:avLst>
              <a:gd name="adj" fmla="val 338357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149787" y="1674971"/>
            <a:ext cx="552450" cy="22860"/>
          </a:xfrm>
          <a:prstGeom prst="roundRect">
            <a:avLst>
              <a:gd name="adj" fmla="val 338357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8309" y="1479233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3" y="1504712"/>
            <a:ext cx="290751" cy="3633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86188" y="1542455"/>
            <a:ext cx="454283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Data Preparation using Power Query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886188" y="1955721"/>
            <a:ext cx="64995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Cleaned and transformed both Calls Table and Customers Table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1886188" y="2314813"/>
            <a:ext cx="649950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Merged datasets to associate customer demographic info with call details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1149787" y="3468172"/>
            <a:ext cx="552450" cy="22860"/>
          </a:xfrm>
          <a:prstGeom prst="roundRect">
            <a:avLst>
              <a:gd name="adj" fmla="val 338357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758309" y="3272433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03" y="3297912"/>
            <a:ext cx="290751" cy="36337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886188" y="3335655"/>
            <a:ext cx="3554492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Dashboard Tasks Completed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1886188" y="3748921"/>
            <a:ext cx="649950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Built key performance indicators (KPIs): total calls, amount, duration, average rating, happy callers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1886188" y="4402693"/>
            <a:ext cx="64995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Plotted call trends across months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1149787" y="5261372"/>
            <a:ext cx="552450" cy="22860"/>
          </a:xfrm>
          <a:prstGeom prst="roundRect">
            <a:avLst>
              <a:gd name="adj" fmla="val 338357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758309" y="5065633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03" y="5091112"/>
            <a:ext cx="290751" cy="36337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886188" y="5128855"/>
            <a:ext cx="3380542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Created visual breakdowns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1886188" y="5542121"/>
            <a:ext cx="64995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Calls by representative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1886188" y="5901214"/>
            <a:ext cx="64995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Purchase amount by representative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1886188" y="6260306"/>
            <a:ext cx="64995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Gender and city-wise distribution</a:t>
            </a:r>
            <a:endParaRPr lang="en-US" sz="1450" dirty="0"/>
          </a:p>
        </p:txBody>
      </p:sp>
      <p:sp>
        <p:nvSpPr>
          <p:cNvPr id="24" name="Text 18"/>
          <p:cNvSpPr/>
          <p:nvPr/>
        </p:nvSpPr>
        <p:spPr>
          <a:xfrm>
            <a:off x="1886188" y="6619399"/>
            <a:ext cx="64995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Day-of-week call distribution</a:t>
            </a:r>
            <a:endParaRPr lang="en-US" sz="1450" dirty="0"/>
          </a:p>
        </p:txBody>
      </p:sp>
      <p:sp>
        <p:nvSpPr>
          <p:cNvPr id="25" name="Text 19"/>
          <p:cNvSpPr/>
          <p:nvPr/>
        </p:nvSpPr>
        <p:spPr>
          <a:xfrm>
            <a:off x="1886188" y="6978491"/>
            <a:ext cx="64995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Rating distribution chart</a:t>
            </a:r>
            <a:endParaRPr lang="en-US" sz="1450" dirty="0"/>
          </a:p>
        </p:txBody>
      </p:sp>
      <p:sp>
        <p:nvSpPr>
          <p:cNvPr id="26" name="Text 20"/>
          <p:cNvSpPr/>
          <p:nvPr/>
        </p:nvSpPr>
        <p:spPr>
          <a:xfrm>
            <a:off x="1886188" y="7337584"/>
            <a:ext cx="64995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Call and revenue matrix (customer-rep-wise)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6869"/>
            <a:ext cx="239458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F1E1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 Dashboard</a:t>
            </a: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03" y="1269325"/>
            <a:ext cx="11923395" cy="62934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4073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Dashboard Usage Instructions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91076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732032" y="2891076"/>
            <a:ext cx="28546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Use slicers or filters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3377208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 view data by representative, city, or customer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3940492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056953" y="39404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Hover over graphs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4426625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For detailed tooltips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4989909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381994" y="4989909"/>
            <a:ext cx="35758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Refer to the right matrix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5476042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For customer-level revenue by representative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219593" y="6039326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706916" y="60393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Analyze bar graphs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06916" y="6525458"/>
            <a:ext cx="61651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 track rating trends and gender balance by city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27465"/>
            <a:ext cx="96502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Key Insights from the Dashboard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773442"/>
            <a:ext cx="4226838" cy="1984177"/>
          </a:xfrm>
          <a:prstGeom prst="roundRect">
            <a:avLst>
              <a:gd name="adj" fmla="val 458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2504" y="2997637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Highest Revenue Representative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3840004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R03 generated the highest amount – $20.9K.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2773442"/>
            <a:ext cx="4226838" cy="1984177"/>
          </a:xfrm>
          <a:prstGeom prst="roundRect">
            <a:avLst>
              <a:gd name="adj" fmla="val 458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25916" y="2997637"/>
            <a:ext cx="29065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Top Performing Day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5916" y="3483769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Saturday recorded the highest call volume (161).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2773442"/>
            <a:ext cx="4226838" cy="1984177"/>
          </a:xfrm>
          <a:prstGeom prst="roundRect">
            <a:avLst>
              <a:gd name="adj" fmla="val 458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69329" y="2997637"/>
            <a:ext cx="28820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Top Rated Segment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9329" y="3483769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Ratings of 4 and 5 dominate, with over 60% of total responses.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4974193"/>
            <a:ext cx="6448663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82504" y="5198388"/>
            <a:ext cx="41180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City-wise Gender Imbalance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2504" y="5684520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Cleveland has significantly more female callers (326) compared to males (63).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547" y="4974193"/>
            <a:ext cx="6448663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47742" y="5198388"/>
            <a:ext cx="35964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High-Earning Customers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47742" y="5684520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Customers like C0004 and C0011 contribute notably across multiple representatives.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06103"/>
            <a:ext cx="6487239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F1E1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Strategic Recommendations for Business Growth</a:t>
            </a:r>
            <a:endParaRPr lang="en-US" sz="2000" dirty="0"/>
          </a:p>
        </p:txBody>
      </p:sp>
      <p:sp>
        <p:nvSpPr>
          <p:cNvPr id="3" name="Shape 1"/>
          <p:cNvSpPr/>
          <p:nvPr/>
        </p:nvSpPr>
        <p:spPr>
          <a:xfrm>
            <a:off x="758309" y="1709499"/>
            <a:ext cx="4263033" cy="2012156"/>
          </a:xfrm>
          <a:prstGeom prst="roundRect">
            <a:avLst>
              <a:gd name="adj" fmla="val 339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28330" y="1879521"/>
            <a:ext cx="3637121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Enhance Representative Training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928330" y="2244209"/>
            <a:ext cx="3922990" cy="1300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Focus on improving performance for representatives with below-average satisfaction ratings. Tailored coaching based on individual metrics can raise service quality and consistency.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183743" y="1709499"/>
            <a:ext cx="4263033" cy="2012156"/>
          </a:xfrm>
          <a:prstGeom prst="roundRect">
            <a:avLst>
              <a:gd name="adj" fmla="val 339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353764" y="1879521"/>
            <a:ext cx="2723912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Leverage Top Performers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353764" y="2244209"/>
            <a:ext cx="39229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Representatives like </a:t>
            </a:r>
            <a:r>
              <a:rPr lang="en-US" sz="1250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R03</a:t>
            </a: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and </a:t>
            </a:r>
            <a:r>
              <a:rPr lang="en-US" sz="1250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R05</a:t>
            </a: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, who contribute the highest revenue and satisfaction scores, can mentor others or handle high-value customer segments.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9609177" y="1709499"/>
            <a:ext cx="4263033" cy="2012156"/>
          </a:xfrm>
          <a:prstGeom prst="roundRect">
            <a:avLst>
              <a:gd name="adj" fmla="val 339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779198" y="1879521"/>
            <a:ext cx="3922990" cy="534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Optimize Resource Allocation by Day &amp; Time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779198" y="2511504"/>
            <a:ext cx="39229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Since </a:t>
            </a:r>
            <a:r>
              <a:rPr lang="en-US" sz="1250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Saturday and Wednesday</a:t>
            </a: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show higher call volumes, ensure adequate staffing during peak times to reduce wait times and improve service efficiency.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758309" y="3884057"/>
            <a:ext cx="4263033" cy="2012156"/>
          </a:xfrm>
          <a:prstGeom prst="roundRect">
            <a:avLst>
              <a:gd name="adj" fmla="val 339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28330" y="4054078"/>
            <a:ext cx="3922990" cy="534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Capitalize on Gender and City Trends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28330" y="4686062"/>
            <a:ext cx="39229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Cities like </a:t>
            </a:r>
            <a:r>
              <a:rPr lang="en-US" sz="1250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Cleveland</a:t>
            </a: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, with higher engagement from female customers, present an opportunity for </a:t>
            </a:r>
            <a:r>
              <a:rPr lang="en-US" sz="1250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targeted marketing campaigns</a:t>
            </a: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or personalized service approaches.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183743" y="3884057"/>
            <a:ext cx="4263033" cy="2012156"/>
          </a:xfrm>
          <a:prstGeom prst="roundRect">
            <a:avLst>
              <a:gd name="adj" fmla="val 339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5353764" y="4054078"/>
            <a:ext cx="346138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Promote High-Value Customers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5353764" y="4418767"/>
            <a:ext cx="39229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Identify and prioritize repeat or high-spending customers (e.g., </a:t>
            </a:r>
            <a:r>
              <a:rPr lang="en-US" sz="1250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C0004</a:t>
            </a: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, </a:t>
            </a:r>
            <a:r>
              <a:rPr lang="en-US" sz="1250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C0011</a:t>
            </a: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 with loyalty programs or premium support to enhance retention.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9609177" y="3884057"/>
            <a:ext cx="4263033" cy="2012156"/>
          </a:xfrm>
          <a:prstGeom prst="roundRect">
            <a:avLst>
              <a:gd name="adj" fmla="val 339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9779198" y="4054078"/>
            <a:ext cx="353282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Improve Low-Rated Interactions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9779198" y="4418767"/>
            <a:ext cx="3922990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Analyze feedback from calls rated </a:t>
            </a:r>
            <a:r>
              <a:rPr lang="en-US" sz="1250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 to 3</a:t>
            </a: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to identify recurring issues and implement corrective measures.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758309" y="6058614"/>
            <a:ext cx="13113782" cy="964763"/>
          </a:xfrm>
          <a:prstGeom prst="roundRect">
            <a:avLst>
              <a:gd name="adj" fmla="val 7074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928330" y="6228636"/>
            <a:ext cx="377535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Use Data to Drive Decision-Making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928330" y="6593324"/>
            <a:ext cx="12773739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Regular use of this dashboard can help management quickly spot trends, act on issues, and make </a:t>
            </a:r>
            <a:r>
              <a:rPr lang="en-US" sz="1250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informed strategic decisions</a:t>
            </a:r>
            <a:r>
              <a:rPr lang="en-US" sz="1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452" y="593527"/>
            <a:ext cx="511242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F1E1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Conclusion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401372" y="2130147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Track Performance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5452" y="2566154"/>
            <a:ext cx="420207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Monitor KPIs and representative metrics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870" y="1621036"/>
            <a:ext cx="4132540" cy="41325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14" y="2322255"/>
            <a:ext cx="290632" cy="3632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72757" y="2130147"/>
            <a:ext cx="277927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Understand Behavior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672757" y="2566154"/>
            <a:ext cx="42021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Analyze customer trends and preferences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870" y="1621036"/>
            <a:ext cx="4132540" cy="41325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127" y="2673965"/>
            <a:ext cx="290632" cy="363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2757" y="4186595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Take Action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672757" y="4622602"/>
            <a:ext cx="4202192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 targeted improvement strategies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870" y="1621036"/>
            <a:ext cx="4132540" cy="41325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417" y="4688979"/>
            <a:ext cx="290632" cy="36326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401372" y="4342090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Measure Results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755452" y="4778097"/>
            <a:ext cx="420207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Track improvements in service and revenue</a:t>
            </a:r>
            <a:endParaRPr lang="en-US" sz="15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8870" y="1621036"/>
            <a:ext cx="4132540" cy="41325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403" y="4337268"/>
            <a:ext cx="290632" cy="36326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55452" y="5972056"/>
            <a:ext cx="1311949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🧠</a:t>
            </a:r>
            <a:r>
              <a:rPr lang="en-US" sz="15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The Call Centre Report – 2023 reveals key trends and improvement areas in customer service operations.</a:t>
            </a:r>
            <a:endParaRPr lang="en-US" sz="1500" dirty="0"/>
          </a:p>
        </p:txBody>
      </p:sp>
      <p:sp>
        <p:nvSpPr>
          <p:cNvPr id="20" name="Text 10"/>
          <p:cNvSpPr/>
          <p:nvPr/>
        </p:nvSpPr>
        <p:spPr>
          <a:xfrm>
            <a:off x="755452" y="6501408"/>
            <a:ext cx="13119497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By utilizing this Power Query-powered dashboard, decision-makers can track performance, understand customer behavior, and take targeted actions to drive growth and customer satisfaction.</a:t>
            </a:r>
            <a:endParaRPr lang="en-US" sz="1500" dirty="0"/>
          </a:p>
        </p:txBody>
      </p:sp>
      <p:sp>
        <p:nvSpPr>
          <p:cNvPr id="21" name="Text 11"/>
          <p:cNvSpPr/>
          <p:nvPr/>
        </p:nvSpPr>
        <p:spPr>
          <a:xfrm>
            <a:off x="755452" y="7341632"/>
            <a:ext cx="1311949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Regular monitoring and applying the above strategies can lead to measurable improvements in service quality and revenue generation.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655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Alexandria</vt:lpstr>
      <vt:lpstr>Arial</vt:lpstr>
      <vt:lpstr>Alexandria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Dharmesh Parmar</cp:lastModifiedBy>
  <cp:revision>2</cp:revision>
  <dcterms:created xsi:type="dcterms:W3CDTF">2025-06-04T15:28:51Z</dcterms:created>
  <dcterms:modified xsi:type="dcterms:W3CDTF">2025-06-04T15:37:56Z</dcterms:modified>
</cp:coreProperties>
</file>